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8288000" cy="10287000"/>
  <p:notesSz cx="6858000" cy="9144000"/>
  <p:embeddedFontLst>
    <p:embeddedFont>
      <p:font typeface="Open Sans" panose="020B0604020202020204" charset="0"/>
      <p:regular r:id="rId11"/>
    </p:embeddedFon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29LT Bukra Semi Wide Ultra-Bold" panose="020B0604020202020204" charset="-78"/>
      <p:regular r:id="rId16"/>
    </p:embeddedFont>
    <p:embeddedFont>
      <p:font typeface="Codec Pro Ultra-Bold" panose="020B0604020202020204" charset="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7" d="100"/>
          <a:sy n="47" d="100"/>
        </p:scale>
        <p:origin x="696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jpeg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sv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9B8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951352" y="0"/>
            <a:ext cx="10271350" cy="10287000"/>
          </a:xfrm>
          <a:custGeom>
            <a:avLst/>
            <a:gdLst/>
            <a:ahLst/>
            <a:cxnLst/>
            <a:rect l="l" t="t" r="r" b="b"/>
            <a:pathLst>
              <a:path w="10271350" h="10287000">
                <a:moveTo>
                  <a:pt x="0" y="0"/>
                </a:moveTo>
                <a:lnTo>
                  <a:pt x="10271351" y="0"/>
                </a:lnTo>
                <a:lnTo>
                  <a:pt x="1027135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6697153" y="0"/>
            <a:ext cx="10271350" cy="10287000"/>
          </a:xfrm>
          <a:custGeom>
            <a:avLst/>
            <a:gdLst/>
            <a:ahLst/>
            <a:cxnLst/>
            <a:rect l="l" t="t" r="r" b="b"/>
            <a:pathLst>
              <a:path w="10271350" h="10287000">
                <a:moveTo>
                  <a:pt x="0" y="0"/>
                </a:moveTo>
                <a:lnTo>
                  <a:pt x="10271351" y="0"/>
                </a:lnTo>
                <a:lnTo>
                  <a:pt x="1027135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5486400" y="8853286"/>
            <a:ext cx="7315200" cy="3325091"/>
          </a:xfrm>
          <a:custGeom>
            <a:avLst/>
            <a:gdLst/>
            <a:ahLst/>
            <a:cxnLst/>
            <a:rect l="l" t="t" r="r" b="b"/>
            <a:pathLst>
              <a:path w="7315200" h="3325091">
                <a:moveTo>
                  <a:pt x="0" y="0"/>
                </a:moveTo>
                <a:lnTo>
                  <a:pt x="7315200" y="0"/>
                </a:lnTo>
                <a:lnTo>
                  <a:pt x="7315200" y="3325091"/>
                </a:lnTo>
                <a:lnTo>
                  <a:pt x="0" y="332509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9999"/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V="1">
            <a:off x="5486400" y="-1170941"/>
            <a:ext cx="7315200" cy="3325091"/>
          </a:xfrm>
          <a:custGeom>
            <a:avLst/>
            <a:gdLst/>
            <a:ahLst/>
            <a:cxnLst/>
            <a:rect l="l" t="t" r="r" b="b"/>
            <a:pathLst>
              <a:path w="7315200" h="3325091">
                <a:moveTo>
                  <a:pt x="0" y="3325091"/>
                </a:moveTo>
                <a:lnTo>
                  <a:pt x="7315200" y="3325091"/>
                </a:lnTo>
                <a:lnTo>
                  <a:pt x="7315200" y="0"/>
                </a:lnTo>
                <a:lnTo>
                  <a:pt x="0" y="0"/>
                </a:lnTo>
                <a:lnTo>
                  <a:pt x="0" y="3325091"/>
                </a:lnTo>
                <a:close/>
              </a:path>
            </a:pathLst>
          </a:custGeom>
          <a:blipFill>
            <a:blip r:embed="rId4">
              <a:alphaModFix amt="19999"/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5429848" y="3950898"/>
            <a:ext cx="7665853" cy="1916463"/>
          </a:xfrm>
          <a:custGeom>
            <a:avLst/>
            <a:gdLst/>
            <a:ahLst/>
            <a:cxnLst/>
            <a:rect l="l" t="t" r="r" b="b"/>
            <a:pathLst>
              <a:path w="7665853" h="1916463">
                <a:moveTo>
                  <a:pt x="0" y="0"/>
                </a:moveTo>
                <a:lnTo>
                  <a:pt x="7665853" y="0"/>
                </a:lnTo>
                <a:lnTo>
                  <a:pt x="7665853" y="1916463"/>
                </a:lnTo>
                <a:lnTo>
                  <a:pt x="0" y="191646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4085288" y="6251305"/>
            <a:ext cx="10108274" cy="2752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26939" lvl="1" indent="-513470" algn="ctr">
              <a:lnSpc>
                <a:spcPts val="5279"/>
              </a:lnSpc>
              <a:buFont typeface="Arial"/>
              <a:buChar char="•"/>
            </a:pPr>
            <a:r>
              <a:rPr lang="en-US" sz="4756" b="1" dirty="0" err="1">
                <a:solidFill>
                  <a:srgbClr val="225E94"/>
                </a:solidFill>
                <a:latin typeface="Codec Pro Ultra-Bold"/>
                <a:ea typeface="Codec Pro Ultra-Bold"/>
                <a:cs typeface="Codec Pro Ultra-Bold"/>
                <a:sym typeface="Codec Pro Ultra-Bold"/>
              </a:rPr>
              <a:t>Balentin</a:t>
            </a:r>
            <a:r>
              <a:rPr lang="en-US" sz="4756" b="1" dirty="0">
                <a:solidFill>
                  <a:srgbClr val="225E94"/>
                </a:solidFill>
                <a:latin typeface="Codec Pro Ultra-Bold"/>
                <a:ea typeface="Codec Pro Ultra-Bold"/>
                <a:cs typeface="Codec Pro Ultra-Bold"/>
                <a:sym typeface="Codec Pro Ultra-Bold"/>
              </a:rPr>
              <a:t> </a:t>
            </a:r>
            <a:r>
              <a:rPr lang="en-US" sz="4756" b="1" dirty="0" err="1">
                <a:solidFill>
                  <a:srgbClr val="225E94"/>
                </a:solidFill>
                <a:latin typeface="Codec Pro Ultra-Bold"/>
                <a:ea typeface="Codec Pro Ultra-Bold"/>
                <a:cs typeface="Codec Pro Ultra-Bold"/>
                <a:sym typeface="Codec Pro Ultra-Bold"/>
              </a:rPr>
              <a:t>Liranzo</a:t>
            </a:r>
            <a:r>
              <a:rPr lang="en-US" sz="4756" b="1" dirty="0">
                <a:solidFill>
                  <a:srgbClr val="225E94"/>
                </a:solidFill>
                <a:latin typeface="Codec Pro Ultra-Bold"/>
                <a:ea typeface="Codec Pro Ultra-Bold"/>
                <a:cs typeface="Codec Pro Ultra-Bold"/>
                <a:sym typeface="Codec Pro Ultra-Bold"/>
              </a:rPr>
              <a:t>  100400927</a:t>
            </a:r>
          </a:p>
          <a:p>
            <a:pPr marL="1026939" lvl="1" indent="-513470" algn="ctr">
              <a:lnSpc>
                <a:spcPts val="5279"/>
              </a:lnSpc>
              <a:buFont typeface="Arial"/>
              <a:buChar char="•"/>
            </a:pPr>
            <a:r>
              <a:rPr lang="en-US" sz="4756" b="1" dirty="0">
                <a:solidFill>
                  <a:srgbClr val="225E94"/>
                </a:solidFill>
                <a:latin typeface="Codec Pro Ultra-Bold"/>
                <a:ea typeface="Codec Pro Ultra-Bold"/>
                <a:cs typeface="Codec Pro Ultra-Bold"/>
                <a:sym typeface="Codec Pro Ultra-Bold"/>
              </a:rPr>
              <a:t>Reny </a:t>
            </a:r>
            <a:r>
              <a:rPr lang="en-US" sz="4756" b="1" dirty="0" err="1">
                <a:solidFill>
                  <a:srgbClr val="225E94"/>
                </a:solidFill>
                <a:latin typeface="Codec Pro Ultra-Bold"/>
                <a:ea typeface="Codec Pro Ultra-Bold"/>
                <a:cs typeface="Codec Pro Ultra-Bold"/>
                <a:sym typeface="Codec Pro Ultra-Bold"/>
              </a:rPr>
              <a:t>María</a:t>
            </a:r>
            <a:r>
              <a:rPr lang="en-US" sz="4756" b="1" dirty="0">
                <a:solidFill>
                  <a:srgbClr val="225E94"/>
                </a:solidFill>
                <a:latin typeface="Codec Pro Ultra-Bold"/>
                <a:ea typeface="Codec Pro Ultra-Bold"/>
                <a:cs typeface="Codec Pro Ultra-Bold"/>
                <a:sym typeface="Codec Pro Ultra-Bold"/>
              </a:rPr>
              <a:t> Saviñón 100575191</a:t>
            </a:r>
          </a:p>
          <a:p>
            <a:pPr marL="1026939" lvl="1" indent="-513470" algn="ctr">
              <a:lnSpc>
                <a:spcPts val="5279"/>
              </a:lnSpc>
              <a:buFont typeface="Arial"/>
              <a:buChar char="•"/>
            </a:pPr>
            <a:r>
              <a:rPr lang="en-US" sz="4756" b="1" dirty="0">
                <a:solidFill>
                  <a:srgbClr val="225E94"/>
                </a:solidFill>
                <a:latin typeface="Codec Pro Ultra-Bold"/>
                <a:ea typeface="Codec Pro Ultra-Bold"/>
                <a:cs typeface="Codec Pro Ultra-Bold"/>
                <a:sym typeface="Codec Pro Ultra-Bold"/>
              </a:rPr>
              <a:t>Luis Alejandro </a:t>
            </a:r>
            <a:r>
              <a:rPr lang="en-US" sz="4756" b="1" dirty="0" err="1">
                <a:solidFill>
                  <a:srgbClr val="225E94"/>
                </a:solidFill>
                <a:latin typeface="Codec Pro Ultra-Bold"/>
                <a:ea typeface="Codec Pro Ultra-Bold"/>
                <a:cs typeface="Codec Pro Ultra-Bold"/>
                <a:sym typeface="Codec Pro Ultra-Bold"/>
              </a:rPr>
              <a:t>Otaño</a:t>
            </a:r>
            <a:r>
              <a:rPr lang="en-US" sz="4756" b="1" dirty="0">
                <a:solidFill>
                  <a:srgbClr val="225E94"/>
                </a:solidFill>
                <a:latin typeface="Codec Pro Ultra-Bold"/>
                <a:ea typeface="Codec Pro Ultra-Bold"/>
                <a:cs typeface="Codec Pro Ultra-Bold"/>
                <a:sym typeface="Codec Pro Ultra-Bold"/>
              </a:rPr>
              <a:t> 100596616</a:t>
            </a:r>
          </a:p>
          <a:p>
            <a:pPr marL="1026939" lvl="1" indent="-513470" algn="ctr">
              <a:lnSpc>
                <a:spcPts val="5279"/>
              </a:lnSpc>
              <a:buFont typeface="Arial"/>
              <a:buChar char="•"/>
            </a:pPr>
            <a:r>
              <a:rPr lang="en-US" sz="4756" b="1" dirty="0">
                <a:solidFill>
                  <a:srgbClr val="225E94"/>
                </a:solidFill>
                <a:latin typeface="Codec Pro Ultra-Bold"/>
                <a:ea typeface="Codec Pro Ultra-Bold"/>
                <a:cs typeface="Codec Pro Ultra-Bold"/>
                <a:sym typeface="Codec Pro Ultra-Bold"/>
              </a:rPr>
              <a:t>Brayan Martinez A. </a:t>
            </a:r>
            <a:r>
              <a:rPr lang="en-US" sz="4756" b="1" dirty="0" smtClean="0">
                <a:solidFill>
                  <a:srgbClr val="225E94"/>
                </a:solidFill>
                <a:latin typeface="Codec Pro Ultra-Bold"/>
                <a:ea typeface="Codec Pro Ultra-Bold"/>
                <a:cs typeface="Codec Pro Ultra-Bold"/>
                <a:sym typeface="Codec Pro Ultra-Bold"/>
              </a:rPr>
              <a:t>100612131</a:t>
            </a:r>
            <a:endParaRPr lang="en-US" sz="4756" b="1" dirty="0">
              <a:solidFill>
                <a:srgbClr val="225E94"/>
              </a:solidFill>
              <a:latin typeface="Codec Pro Ultra-Bold"/>
              <a:ea typeface="Codec Pro Ultra-Bold"/>
              <a:cs typeface="Codec Pro Ultra-Bold"/>
              <a:sym typeface="Codec Pro Ultra-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7686239" y="2785523"/>
            <a:ext cx="3153073" cy="7528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62"/>
              </a:lnSpc>
              <a:spcBef>
                <a:spcPct val="0"/>
              </a:spcBef>
            </a:pPr>
            <a:r>
              <a:rPr lang="en-US" sz="4200" b="1">
                <a:solidFill>
                  <a:srgbClr val="225E94"/>
                </a:solidFill>
                <a:latin typeface="29LT Bukra Semi Wide Ultra-Bold"/>
                <a:ea typeface="29LT Bukra Semi Wide Ultra-Bold"/>
                <a:cs typeface="29LT Bukra Semi Wide Ultra-Bold"/>
                <a:sym typeface="29LT Bukra Semi Wide Ultra-Bold"/>
              </a:rPr>
              <a:t>Grupo #8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9B8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8855784" cy="10287000"/>
            <a:chOff x="0" y="0"/>
            <a:chExt cx="11807712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21268" r="21268"/>
            <a:stretch>
              <a:fillRect/>
            </a:stretch>
          </p:blipFill>
          <p:spPr>
            <a:xfrm>
              <a:off x="0" y="0"/>
              <a:ext cx="11807712" cy="13716000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8855784" y="-140284"/>
            <a:ext cx="10070131" cy="5672778"/>
            <a:chOff x="0" y="0"/>
            <a:chExt cx="2652215" cy="149406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652215" cy="1494065"/>
            </a:xfrm>
            <a:custGeom>
              <a:avLst/>
              <a:gdLst/>
              <a:ahLst/>
              <a:cxnLst/>
              <a:rect l="l" t="t" r="r" b="b"/>
              <a:pathLst>
                <a:path w="2652215" h="1494065">
                  <a:moveTo>
                    <a:pt x="0" y="0"/>
                  </a:moveTo>
                  <a:lnTo>
                    <a:pt x="2652215" y="0"/>
                  </a:lnTo>
                  <a:lnTo>
                    <a:pt x="2652215" y="1494065"/>
                  </a:lnTo>
                  <a:lnTo>
                    <a:pt x="0" y="1494065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95250"/>
              <a:ext cx="2652215" cy="15893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90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14856056" y="7883356"/>
            <a:ext cx="7315200" cy="3325091"/>
          </a:xfrm>
          <a:custGeom>
            <a:avLst/>
            <a:gdLst/>
            <a:ahLst/>
            <a:cxnLst/>
            <a:rect l="l" t="t" r="r" b="b"/>
            <a:pathLst>
              <a:path w="7315200" h="3325091">
                <a:moveTo>
                  <a:pt x="0" y="0"/>
                </a:moveTo>
                <a:lnTo>
                  <a:pt x="7315200" y="0"/>
                </a:lnTo>
                <a:lnTo>
                  <a:pt x="7315200" y="3325091"/>
                </a:lnTo>
                <a:lnTo>
                  <a:pt x="0" y="332509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9144000" y="3209544"/>
            <a:ext cx="7836735" cy="19339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62"/>
              </a:lnSpc>
            </a:pPr>
            <a:r>
              <a:rPr lang="en-US" sz="4200" b="1">
                <a:solidFill>
                  <a:srgbClr val="292929"/>
                </a:solidFill>
                <a:latin typeface="29LT Bukra Semi Wide Ultra-Bold"/>
                <a:ea typeface="29LT Bukra Semi Wide Ultra-Bold"/>
                <a:cs typeface="29LT Bukra Semi Wide Ultra-Bold"/>
                <a:sym typeface="29LT Bukra Semi Wide Ultra-Bold"/>
              </a:rPr>
              <a:t>BiciMundo – Rediseño y Publicación de Página Web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144000" y="6451862"/>
            <a:ext cx="9781914" cy="2828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28"/>
              </a:lnSpc>
              <a:spcBef>
                <a:spcPct val="0"/>
              </a:spcBef>
            </a:pPr>
            <a:r>
              <a:rPr lang="en-US" sz="2458" b="1">
                <a:solidFill>
                  <a:srgbClr val="292929"/>
                </a:solidFill>
                <a:latin typeface="29LT Bukra Semi Wide Ultra-Bold"/>
                <a:ea typeface="29LT Bukra Semi Wide Ultra-Bold"/>
                <a:cs typeface="29LT Bukra Semi Wide Ultra-Bold"/>
                <a:sym typeface="29LT Bukra Semi Wide Ultra-Bold"/>
              </a:rPr>
              <a:t>Contenido:</a:t>
            </a:r>
          </a:p>
          <a:p>
            <a:pPr algn="l">
              <a:lnSpc>
                <a:spcPts val="2728"/>
              </a:lnSpc>
              <a:spcBef>
                <a:spcPct val="0"/>
              </a:spcBef>
            </a:pPr>
            <a:r>
              <a:rPr lang="en-US" sz="2458" b="1">
                <a:solidFill>
                  <a:srgbClr val="225E94"/>
                </a:solidFill>
                <a:latin typeface="29LT Bukra Semi Wide Ultra-Bold"/>
                <a:ea typeface="29LT Bukra Semi Wide Ultra-Bold"/>
                <a:cs typeface="29LT Bukra Semi Wide Ultra-Bold"/>
                <a:sym typeface="29LT Bukra Semi Wide Ultra-Bold"/>
              </a:rPr>
              <a:t>Breve introducción sobre BiciMundo: tienda de bicicletas local</a:t>
            </a:r>
          </a:p>
          <a:p>
            <a:pPr algn="l">
              <a:lnSpc>
                <a:spcPts val="2728"/>
              </a:lnSpc>
              <a:spcBef>
                <a:spcPct val="0"/>
              </a:spcBef>
            </a:pPr>
            <a:r>
              <a:rPr lang="en-US" sz="2458" b="1">
                <a:solidFill>
                  <a:srgbClr val="292929"/>
                </a:solidFill>
                <a:latin typeface="29LT Bukra Semi Wide Ultra-Bold"/>
                <a:ea typeface="29LT Bukra Semi Wide Ultra-Bold"/>
                <a:cs typeface="29LT Bukra Semi Wide Ultra-Bold"/>
                <a:sym typeface="29LT Bukra Semi Wide Ultra-Bold"/>
              </a:rPr>
              <a:t>Objetivo: </a:t>
            </a:r>
          </a:p>
          <a:p>
            <a:pPr algn="l">
              <a:lnSpc>
                <a:spcPts val="2728"/>
              </a:lnSpc>
              <a:spcBef>
                <a:spcPct val="0"/>
              </a:spcBef>
            </a:pPr>
            <a:r>
              <a:rPr lang="en-US" sz="2458" b="1">
                <a:solidFill>
                  <a:srgbClr val="225E94"/>
                </a:solidFill>
                <a:latin typeface="29LT Bukra Semi Wide Ultra-Bold"/>
                <a:ea typeface="29LT Bukra Semi Wide Ultra-Bold"/>
                <a:cs typeface="29LT Bukra Semi Wide Ultra-Bold"/>
                <a:sym typeface="29LT Bukra Semi Wide Ultra-Bold"/>
              </a:rPr>
              <a:t>Atraer más clientes con una web moderna, funcional y responsiva</a:t>
            </a:r>
          </a:p>
          <a:p>
            <a:pPr algn="l">
              <a:lnSpc>
                <a:spcPts val="2728"/>
              </a:lnSpc>
              <a:spcBef>
                <a:spcPct val="0"/>
              </a:spcBef>
            </a:pPr>
            <a:r>
              <a:rPr lang="en-US" sz="2458" b="1">
                <a:solidFill>
                  <a:srgbClr val="225E94"/>
                </a:solidFill>
                <a:latin typeface="29LT Bukra Semi Wide Ultra-Bold"/>
                <a:ea typeface="29LT Bukra Semi Wide Ultra-Bold"/>
                <a:cs typeface="29LT Bukra Semi Wide Ultra-Bold"/>
                <a:sym typeface="29LT Bukra Semi Wide Ultra-Bold"/>
              </a:rPr>
              <a:t>Publicación en un dominio gratuito para mayor accesibilidad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E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07628" y="-1882263"/>
            <a:ext cx="10492442" cy="5182349"/>
            <a:chOff x="0" y="0"/>
            <a:chExt cx="2763442" cy="136489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63442" cy="1364898"/>
            </a:xfrm>
            <a:custGeom>
              <a:avLst/>
              <a:gdLst/>
              <a:ahLst/>
              <a:cxnLst/>
              <a:rect l="l" t="t" r="r" b="b"/>
              <a:pathLst>
                <a:path w="2763442" h="1364898">
                  <a:moveTo>
                    <a:pt x="0" y="0"/>
                  </a:moveTo>
                  <a:lnTo>
                    <a:pt x="2763442" y="0"/>
                  </a:lnTo>
                  <a:lnTo>
                    <a:pt x="2763442" y="1364898"/>
                  </a:lnTo>
                  <a:lnTo>
                    <a:pt x="0" y="1364898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95250"/>
              <a:ext cx="2763442" cy="14601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9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284814" y="0"/>
            <a:ext cx="8003186" cy="10287000"/>
            <a:chOff x="0" y="0"/>
            <a:chExt cx="10670915" cy="13716000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2"/>
            <a:srcRect l="12406" t="4015" r="37810"/>
            <a:stretch>
              <a:fillRect/>
            </a:stretch>
          </p:blipFill>
          <p:spPr>
            <a:xfrm>
              <a:off x="0" y="0"/>
              <a:ext cx="10670915" cy="13716000"/>
            </a:xfrm>
            <a:prstGeom prst="rect">
              <a:avLst/>
            </a:prstGeom>
          </p:spPr>
        </p:pic>
      </p:grpSp>
      <p:sp>
        <p:nvSpPr>
          <p:cNvPr id="7" name="Freeform 7"/>
          <p:cNvSpPr/>
          <p:nvPr/>
        </p:nvSpPr>
        <p:spPr>
          <a:xfrm>
            <a:off x="-4260480" y="-4202898"/>
            <a:ext cx="7258732" cy="7269791"/>
          </a:xfrm>
          <a:custGeom>
            <a:avLst/>
            <a:gdLst/>
            <a:ahLst/>
            <a:cxnLst/>
            <a:rect l="l" t="t" r="r" b="b"/>
            <a:pathLst>
              <a:path w="7258732" h="7269791">
                <a:moveTo>
                  <a:pt x="0" y="0"/>
                </a:moveTo>
                <a:lnTo>
                  <a:pt x="7258732" y="0"/>
                </a:lnTo>
                <a:lnTo>
                  <a:pt x="7258732" y="7269791"/>
                </a:lnTo>
                <a:lnTo>
                  <a:pt x="0" y="726979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028700" y="1968867"/>
            <a:ext cx="9256114" cy="783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03"/>
              </a:lnSpc>
            </a:pPr>
            <a:r>
              <a:rPr lang="en-US" sz="4417" b="1">
                <a:solidFill>
                  <a:srgbClr val="292929"/>
                </a:solidFill>
                <a:latin typeface="29LT Bukra Semi Wide Ultra-Bold"/>
                <a:ea typeface="29LT Bukra Semi Wide Ultra-Bold"/>
                <a:cs typeface="29LT Bukra Semi Wide Ultra-Bold"/>
                <a:sym typeface="29LT Bukra Semi Wide Ultra-Bold"/>
              </a:rPr>
              <a:t>Problemas a Resolver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22823" y="5172529"/>
            <a:ext cx="9009393" cy="4351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6"/>
              </a:lnSpc>
              <a:spcBef>
                <a:spcPct val="0"/>
              </a:spcBef>
            </a:pPr>
            <a:endParaRPr/>
          </a:p>
        </p:txBody>
      </p:sp>
      <p:sp>
        <p:nvSpPr>
          <p:cNvPr id="10" name="TextBox 10"/>
          <p:cNvSpPr txBox="1"/>
          <p:nvPr/>
        </p:nvSpPr>
        <p:spPr>
          <a:xfrm>
            <a:off x="134607" y="3705860"/>
            <a:ext cx="10150207" cy="6581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225E94"/>
                </a:solidFill>
                <a:latin typeface="Open Sans"/>
                <a:ea typeface="Open Sans"/>
                <a:cs typeface="Open Sans"/>
                <a:sym typeface="Open Sans"/>
              </a:rPr>
              <a:t>Diseño Anticuado:</a:t>
            </a: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No es atractivo visualmente</a:t>
            </a: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No es responsiva para dispositivos moviles</a:t>
            </a:r>
          </a:p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225E94"/>
                </a:solidFill>
                <a:latin typeface="Open Sans"/>
                <a:ea typeface="Open Sans"/>
                <a:cs typeface="Open Sans"/>
                <a:sym typeface="Open Sans"/>
              </a:rPr>
              <a:t>Falta de Funcionalidades:</a:t>
            </a: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No existe un formulario de contacto funcional</a:t>
            </a: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Falta integración con redes sociales</a:t>
            </a: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No se muestran productos destacados</a:t>
            </a:r>
          </a:p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225E94"/>
                </a:solidFill>
                <a:latin typeface="Open Sans"/>
                <a:ea typeface="Open Sans"/>
                <a:cs typeface="Open Sans"/>
                <a:sym typeface="Open Sans"/>
              </a:rPr>
              <a:t>Presencia en Línea:</a:t>
            </a: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La página no está publicada en un dominio accesible</a:t>
            </a:r>
          </a:p>
          <a:p>
            <a:pPr algn="ctr">
              <a:lnSpc>
                <a:spcPts val="4759"/>
              </a:lnSpc>
            </a:pPr>
            <a:endParaRPr lang="en-US" sz="3399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E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057446" y="914400"/>
            <a:ext cx="7086554" cy="7528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662"/>
              </a:lnSpc>
            </a:pPr>
            <a:r>
              <a:rPr lang="en-US" sz="4200" b="1">
                <a:solidFill>
                  <a:srgbClr val="225E94"/>
                </a:solidFill>
                <a:latin typeface="29LT Bukra Semi Wide Ultra-Bold"/>
                <a:ea typeface="29LT Bukra Semi Wide Ultra-Bold"/>
                <a:cs typeface="29LT Bukra Semi Wide Ultra-Bold"/>
                <a:sym typeface="29LT Bukra Semi Wide Ultra-Bold"/>
              </a:rPr>
              <a:t>Requisitos Técnicos</a:t>
            </a:r>
          </a:p>
        </p:txBody>
      </p:sp>
      <p:sp>
        <p:nvSpPr>
          <p:cNvPr id="3" name="Freeform 3"/>
          <p:cNvSpPr/>
          <p:nvPr/>
        </p:nvSpPr>
        <p:spPr>
          <a:xfrm>
            <a:off x="11696611" y="378532"/>
            <a:ext cx="6591389" cy="6311255"/>
          </a:xfrm>
          <a:custGeom>
            <a:avLst/>
            <a:gdLst/>
            <a:ahLst/>
            <a:cxnLst/>
            <a:rect l="l" t="t" r="r" b="b"/>
            <a:pathLst>
              <a:path w="6591389" h="6311255">
                <a:moveTo>
                  <a:pt x="0" y="0"/>
                </a:moveTo>
                <a:lnTo>
                  <a:pt x="6591389" y="0"/>
                </a:lnTo>
                <a:lnTo>
                  <a:pt x="6591389" y="6311256"/>
                </a:lnTo>
                <a:lnTo>
                  <a:pt x="0" y="63112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0" y="2469892"/>
            <a:ext cx="10358268" cy="7305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95180" lvl="1" indent="-447590" algn="l">
              <a:lnSpc>
                <a:spcPts val="5804"/>
              </a:lnSpc>
              <a:buFont typeface="Arial"/>
              <a:buChar char="•"/>
            </a:pPr>
            <a:r>
              <a:rPr lang="en-US" sz="4146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Menú de navegación funcional y moderno</a:t>
            </a:r>
          </a:p>
          <a:p>
            <a:pPr marL="895180" lvl="1" indent="-447590" algn="l">
              <a:lnSpc>
                <a:spcPts val="5804"/>
              </a:lnSpc>
              <a:buFont typeface="Arial"/>
              <a:buChar char="•"/>
            </a:pPr>
            <a:r>
              <a:rPr lang="en-US" sz="4146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Sección de “Productos Destacados”</a:t>
            </a:r>
          </a:p>
          <a:p>
            <a:pPr marL="895180" lvl="1" indent="-447590" algn="l">
              <a:lnSpc>
                <a:spcPts val="5804"/>
              </a:lnSpc>
              <a:buFont typeface="Arial"/>
              <a:buChar char="•"/>
            </a:pPr>
            <a:r>
              <a:rPr lang="en-US" sz="4146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Formulario de contacto con validación en JavaScript</a:t>
            </a:r>
          </a:p>
          <a:p>
            <a:pPr marL="895180" lvl="1" indent="-447590" algn="l">
              <a:lnSpc>
                <a:spcPts val="5804"/>
              </a:lnSpc>
              <a:buFont typeface="Arial"/>
              <a:buChar char="•"/>
            </a:pPr>
            <a:r>
              <a:rPr lang="en-US" sz="4146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Enlaces a redes sociales</a:t>
            </a:r>
          </a:p>
          <a:p>
            <a:pPr marL="895180" lvl="1" indent="-447590" algn="l">
              <a:lnSpc>
                <a:spcPts val="5804"/>
              </a:lnSpc>
              <a:buFont typeface="Arial"/>
              <a:buChar char="•"/>
            </a:pPr>
            <a:r>
              <a:rPr lang="en-US" sz="4146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Diseño responsivo y atractivo</a:t>
            </a:r>
          </a:p>
          <a:p>
            <a:pPr marL="895180" lvl="1" indent="-447590" algn="l">
              <a:lnSpc>
                <a:spcPts val="5804"/>
              </a:lnSpc>
              <a:buFont typeface="Arial"/>
              <a:buChar char="•"/>
            </a:pPr>
            <a:r>
              <a:rPr lang="en-US" sz="4146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Publicación en un dominio gratuito (GitHub Pages, Netlify, Vercel)</a:t>
            </a:r>
          </a:p>
          <a:p>
            <a:pPr algn="l">
              <a:lnSpc>
                <a:spcPts val="5804"/>
              </a:lnSpc>
            </a:pPr>
            <a:endParaRPr lang="en-US" sz="4146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E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6127289" cy="10287000"/>
            <a:chOff x="0" y="0"/>
            <a:chExt cx="8169719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30145" r="30145"/>
            <a:stretch>
              <a:fillRect/>
            </a:stretch>
          </p:blipFill>
          <p:spPr>
            <a:xfrm>
              <a:off x="0" y="0"/>
              <a:ext cx="8169719" cy="13716000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6127289" y="-1130602"/>
            <a:ext cx="12798625" cy="5453905"/>
            <a:chOff x="0" y="0"/>
            <a:chExt cx="3370831" cy="1436419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370831" cy="1436419"/>
            </a:xfrm>
            <a:custGeom>
              <a:avLst/>
              <a:gdLst/>
              <a:ahLst/>
              <a:cxnLst/>
              <a:rect l="l" t="t" r="r" b="b"/>
              <a:pathLst>
                <a:path w="3370831" h="1436419">
                  <a:moveTo>
                    <a:pt x="0" y="0"/>
                  </a:moveTo>
                  <a:lnTo>
                    <a:pt x="3370831" y="0"/>
                  </a:lnTo>
                  <a:lnTo>
                    <a:pt x="3370831" y="1436419"/>
                  </a:lnTo>
                  <a:lnTo>
                    <a:pt x="0" y="1436419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95250"/>
              <a:ext cx="3370831" cy="15316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90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16031806" y="-221185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6281674" y="1491575"/>
            <a:ext cx="9595747" cy="14042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95"/>
              </a:lnSpc>
            </a:pPr>
            <a:r>
              <a:rPr lang="en-US" sz="4500" b="1">
                <a:solidFill>
                  <a:srgbClr val="225E94"/>
                </a:solidFill>
                <a:latin typeface="29LT Bukra Semi Wide Ultra-Bold"/>
                <a:ea typeface="29LT Bukra Semi Wide Ultra-Bold"/>
                <a:cs typeface="29LT Bukra Semi Wide Ultra-Bold"/>
                <a:sym typeface="29LT Bukra Semi Wide Ultra-Bold"/>
              </a:rPr>
              <a:t>Solución y Funcionalidades Implementadas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127289" y="4513936"/>
            <a:ext cx="11961916" cy="55085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5298" lvl="1" indent="-282649" algn="l">
              <a:lnSpc>
                <a:spcPts val="3665"/>
              </a:lnSpc>
              <a:buFont typeface="Arial"/>
              <a:buChar char="•"/>
            </a:pPr>
            <a:r>
              <a:rPr lang="en-US" sz="2618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Rediseño Visual:</a:t>
            </a:r>
          </a:p>
          <a:p>
            <a:pPr marL="1130597" lvl="2" indent="-376866" algn="l">
              <a:lnSpc>
                <a:spcPts val="3665"/>
              </a:lnSpc>
              <a:buFont typeface="Arial"/>
              <a:buChar char="⚬"/>
            </a:pPr>
            <a:r>
              <a:rPr lang="en-US" sz="2618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Actualización del HTML y CSS para un diseño moderno</a:t>
            </a:r>
          </a:p>
          <a:p>
            <a:pPr marL="1130597" lvl="2" indent="-376866" algn="l">
              <a:lnSpc>
                <a:spcPts val="3665"/>
              </a:lnSpc>
              <a:buFont typeface="Arial"/>
              <a:buChar char="⚬"/>
            </a:pPr>
            <a:r>
              <a:rPr lang="en-US" sz="2618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Uso de secciones Hero: una con video de fondo y otra con imagen de fondo</a:t>
            </a:r>
          </a:p>
          <a:p>
            <a:pPr marL="565298" lvl="1" indent="-282649" algn="l">
              <a:lnSpc>
                <a:spcPts val="3665"/>
              </a:lnSpc>
              <a:buFont typeface="Arial"/>
              <a:buChar char="•"/>
            </a:pPr>
            <a:r>
              <a:rPr lang="en-US" sz="2618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Funcionalidades Clave:</a:t>
            </a:r>
          </a:p>
          <a:p>
            <a:pPr marL="1130597" lvl="2" indent="-376866" algn="l">
              <a:lnSpc>
                <a:spcPts val="3665"/>
              </a:lnSpc>
              <a:buFont typeface="Arial"/>
              <a:buChar char="⚬"/>
            </a:pPr>
            <a:r>
              <a:rPr lang="en-US" sz="2618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Menú de navegación, búsqueda y carrito de compras</a:t>
            </a:r>
          </a:p>
          <a:p>
            <a:pPr marL="1130597" lvl="2" indent="-376866" algn="l">
              <a:lnSpc>
                <a:spcPts val="3665"/>
              </a:lnSpc>
              <a:buFont typeface="Arial"/>
              <a:buChar char="⚬"/>
            </a:pPr>
            <a:r>
              <a:rPr lang="en-US" sz="2618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Formulario de contacto (en página o modal) con validación en JavaScript</a:t>
            </a:r>
          </a:p>
          <a:p>
            <a:pPr marL="1130597" lvl="2" indent="-376866" algn="l">
              <a:lnSpc>
                <a:spcPts val="3665"/>
              </a:lnSpc>
              <a:buFont typeface="Arial"/>
              <a:buChar char="⚬"/>
            </a:pPr>
            <a:r>
              <a:rPr lang="en-US" sz="2618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Integración de enlaces a redes sociales (Instagram, Facebook, TikTok)</a:t>
            </a:r>
          </a:p>
          <a:p>
            <a:pPr marL="565298" lvl="1" indent="-282649" algn="l">
              <a:lnSpc>
                <a:spcPts val="3665"/>
              </a:lnSpc>
              <a:buFont typeface="Arial"/>
              <a:buChar char="•"/>
            </a:pPr>
            <a:r>
              <a:rPr lang="en-US" sz="2618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Responsive:</a:t>
            </a:r>
          </a:p>
          <a:p>
            <a:pPr marL="1130597" lvl="2" indent="-376866" algn="l">
              <a:lnSpc>
                <a:spcPts val="3665"/>
              </a:lnSpc>
              <a:buFont typeface="Arial"/>
              <a:buChar char="⚬"/>
            </a:pPr>
            <a:r>
              <a:rPr lang="en-US" sz="2618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Uso de media queries para adaptar el diseño a móviles, tablets y PC</a:t>
            </a:r>
          </a:p>
          <a:p>
            <a:pPr algn="l">
              <a:lnSpc>
                <a:spcPts val="3665"/>
              </a:lnSpc>
            </a:pPr>
            <a:endParaRPr lang="en-US" sz="2618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E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637914" y="-339260"/>
            <a:ext cx="10669689" cy="3919697"/>
            <a:chOff x="0" y="0"/>
            <a:chExt cx="2810124" cy="103234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10124" cy="1032348"/>
            </a:xfrm>
            <a:custGeom>
              <a:avLst/>
              <a:gdLst/>
              <a:ahLst/>
              <a:cxnLst/>
              <a:rect l="l" t="t" r="r" b="b"/>
              <a:pathLst>
                <a:path w="2810124" h="1032348">
                  <a:moveTo>
                    <a:pt x="0" y="0"/>
                  </a:moveTo>
                  <a:lnTo>
                    <a:pt x="2810124" y="0"/>
                  </a:lnTo>
                  <a:lnTo>
                    <a:pt x="2810124" y="1032348"/>
                  </a:lnTo>
                  <a:lnTo>
                    <a:pt x="0" y="1032348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95250"/>
              <a:ext cx="2810124" cy="11275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9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031774" y="0"/>
            <a:ext cx="8256226" cy="10287000"/>
            <a:chOff x="0" y="0"/>
            <a:chExt cx="11008301" cy="13716000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2"/>
            <a:srcRect l="29921" t="10804" r="22338"/>
            <a:stretch>
              <a:fillRect/>
            </a:stretch>
          </p:blipFill>
          <p:spPr>
            <a:xfrm>
              <a:off x="0" y="0"/>
              <a:ext cx="11008301" cy="13716000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397586" y="1506289"/>
            <a:ext cx="7576788" cy="1343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62"/>
              </a:lnSpc>
            </a:pPr>
            <a:r>
              <a:rPr lang="en-US" sz="4200" b="1">
                <a:solidFill>
                  <a:srgbClr val="225E94"/>
                </a:solidFill>
                <a:latin typeface="29LT Bukra Semi Wide Ultra-Bold"/>
                <a:ea typeface="29LT Bukra Semi Wide Ultra-Bold"/>
                <a:cs typeface="29LT Bukra Semi Wide Ultra-Bold"/>
                <a:sym typeface="29LT Bukra Semi Wide Ultra-Bold"/>
              </a:rPr>
              <a:t>Paleta de Colores y Estilo Visual</a:t>
            </a:r>
          </a:p>
        </p:txBody>
      </p:sp>
      <p:sp>
        <p:nvSpPr>
          <p:cNvPr id="8" name="Freeform 8"/>
          <p:cNvSpPr/>
          <p:nvPr/>
        </p:nvSpPr>
        <p:spPr>
          <a:xfrm>
            <a:off x="7974374" y="-239666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0" y="3523287"/>
            <a:ext cx="9592656" cy="68817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69667" lvl="1" indent="-384833" algn="just">
              <a:lnSpc>
                <a:spcPts val="4990"/>
              </a:lnSpc>
              <a:buFont typeface="Arial"/>
              <a:buChar char="•"/>
            </a:pPr>
            <a:r>
              <a:rPr lang="en-US" sz="3564">
                <a:solidFill>
                  <a:srgbClr val="F6FFF5"/>
                </a:solidFill>
                <a:latin typeface="Open Sans"/>
                <a:ea typeface="Open Sans"/>
                <a:cs typeface="Open Sans"/>
                <a:sym typeface="Open Sans"/>
              </a:rPr>
              <a:t>Fondo general del body: #f4f4f4</a:t>
            </a:r>
          </a:p>
          <a:p>
            <a:pPr marL="769667" lvl="1" indent="-384833" algn="just">
              <a:lnSpc>
                <a:spcPts val="4990"/>
              </a:lnSpc>
              <a:buFont typeface="Arial"/>
              <a:buChar char="•"/>
            </a:pPr>
            <a:r>
              <a:rPr lang="en-US" sz="3564">
                <a:solidFill>
                  <a:srgbClr val="F6FFF5"/>
                </a:solidFill>
                <a:latin typeface="Open Sans"/>
                <a:ea typeface="Open Sans"/>
                <a:cs typeface="Open Sans"/>
                <a:sym typeface="Open Sans"/>
              </a:rPr>
              <a:t>Header: fondo #222</a:t>
            </a:r>
          </a:p>
          <a:p>
            <a:pPr marL="769667" lvl="1" indent="-384833" algn="just">
              <a:lnSpc>
                <a:spcPts val="4990"/>
              </a:lnSpc>
              <a:buFont typeface="Arial"/>
              <a:buChar char="•"/>
            </a:pPr>
            <a:r>
              <a:rPr lang="en-US" sz="3564">
                <a:solidFill>
                  <a:srgbClr val="F6FFF5"/>
                </a:solidFill>
                <a:latin typeface="Open Sans"/>
                <a:ea typeface="Open Sans"/>
                <a:cs typeface="Open Sans"/>
                <a:sym typeface="Open Sans"/>
              </a:rPr>
              <a:t>Menú principal: fondo #111, enlaces en blanco</a:t>
            </a:r>
          </a:p>
          <a:p>
            <a:pPr marL="769667" lvl="1" indent="-384833" algn="just">
              <a:lnSpc>
                <a:spcPts val="4990"/>
              </a:lnSpc>
              <a:buFont typeface="Arial"/>
              <a:buChar char="•"/>
            </a:pPr>
            <a:r>
              <a:rPr lang="en-US" sz="3564">
                <a:solidFill>
                  <a:srgbClr val="F6FFF5"/>
                </a:solidFill>
                <a:latin typeface="Open Sans"/>
                <a:ea typeface="Open Sans"/>
                <a:cs typeface="Open Sans"/>
                <a:sym typeface="Open Sans"/>
              </a:rPr>
              <a:t>Botón de búsqueda y otros botones: tonos de azul (por ejemplo, #105fd6, #1e90ff) y verde (#3f8c71, #58a589) para resaltar acciones</a:t>
            </a:r>
          </a:p>
          <a:p>
            <a:pPr marL="769667" lvl="1" indent="-384833" algn="just">
              <a:lnSpc>
                <a:spcPts val="4990"/>
              </a:lnSpc>
              <a:buFont typeface="Arial"/>
              <a:buChar char="•"/>
            </a:pPr>
            <a:r>
              <a:rPr lang="en-US" sz="3564">
                <a:solidFill>
                  <a:srgbClr val="F6FFF5"/>
                </a:solidFill>
                <a:latin typeface="Open Sans"/>
                <a:ea typeface="Open Sans"/>
                <a:cs typeface="Open Sans"/>
                <a:sym typeface="Open Sans"/>
              </a:rPr>
              <a:t>Líneas y separadores en el footer: tonos grises (#ccc, #333)</a:t>
            </a:r>
          </a:p>
          <a:p>
            <a:pPr algn="just">
              <a:lnSpc>
                <a:spcPts val="4990"/>
              </a:lnSpc>
            </a:pPr>
            <a:endParaRPr lang="en-US" sz="3564">
              <a:solidFill>
                <a:srgbClr val="F6FFF5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74306" y="3479117"/>
            <a:ext cx="8313857" cy="4880772"/>
          </a:xfrm>
          <a:custGeom>
            <a:avLst/>
            <a:gdLst/>
            <a:ahLst/>
            <a:cxnLst/>
            <a:rect l="l" t="t" r="r" b="b"/>
            <a:pathLst>
              <a:path w="8313857" h="4880772">
                <a:moveTo>
                  <a:pt x="0" y="0"/>
                </a:moveTo>
                <a:lnTo>
                  <a:pt x="8313857" y="0"/>
                </a:lnTo>
                <a:lnTo>
                  <a:pt x="8313857" y="4880772"/>
                </a:lnTo>
                <a:lnTo>
                  <a:pt x="0" y="48807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7370392" y="-514350"/>
            <a:ext cx="11291471" cy="12059883"/>
            <a:chOff x="0" y="0"/>
            <a:chExt cx="2973885" cy="317626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973885" cy="3176265"/>
            </a:xfrm>
            <a:custGeom>
              <a:avLst/>
              <a:gdLst/>
              <a:ahLst/>
              <a:cxnLst/>
              <a:rect l="l" t="t" r="r" b="b"/>
              <a:pathLst>
                <a:path w="2973885" h="3176265">
                  <a:moveTo>
                    <a:pt x="0" y="0"/>
                  </a:moveTo>
                  <a:lnTo>
                    <a:pt x="2973885" y="0"/>
                  </a:lnTo>
                  <a:lnTo>
                    <a:pt x="2973885" y="3176265"/>
                  </a:lnTo>
                  <a:lnTo>
                    <a:pt x="0" y="3176265"/>
                  </a:lnTo>
                  <a:close/>
                </a:path>
              </a:pathLst>
            </a:custGeom>
            <a:solidFill>
              <a:srgbClr val="3E3B39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95250"/>
              <a:ext cx="2973885" cy="32715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90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7749060" y="374411"/>
            <a:ext cx="8657537" cy="10557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79"/>
              </a:lnSpc>
            </a:pPr>
            <a:r>
              <a:rPr lang="en-US" sz="3314" b="1">
                <a:solidFill>
                  <a:srgbClr val="225E94"/>
                </a:solidFill>
                <a:latin typeface="29LT Bukra Semi Wide Ultra-Bold"/>
                <a:ea typeface="29LT Bukra Semi Wide Ultra-Bold"/>
                <a:cs typeface="29LT Bukra Semi Wide Ultra-Bold"/>
                <a:sym typeface="29LT Bukra Semi Wide Ultra-Bold"/>
              </a:rPr>
              <a:t>Implementación Técnicaucción del tráfico y la contaminación</a:t>
            </a:r>
          </a:p>
        </p:txBody>
      </p:sp>
      <p:sp>
        <p:nvSpPr>
          <p:cNvPr id="7" name="Freeform 7"/>
          <p:cNvSpPr/>
          <p:nvPr/>
        </p:nvSpPr>
        <p:spPr>
          <a:xfrm>
            <a:off x="15398669" y="7027056"/>
            <a:ext cx="7258732" cy="7269791"/>
          </a:xfrm>
          <a:custGeom>
            <a:avLst/>
            <a:gdLst/>
            <a:ahLst/>
            <a:cxnLst/>
            <a:rect l="l" t="t" r="r" b="b"/>
            <a:pathLst>
              <a:path w="7258732" h="7269791">
                <a:moveTo>
                  <a:pt x="0" y="0"/>
                </a:moveTo>
                <a:lnTo>
                  <a:pt x="7258731" y="0"/>
                </a:lnTo>
                <a:lnTo>
                  <a:pt x="7258731" y="7269791"/>
                </a:lnTo>
                <a:lnTo>
                  <a:pt x="0" y="726979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7660244" y="2188419"/>
            <a:ext cx="8746353" cy="62359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4119" lvl="1" indent="-347060" algn="l">
              <a:lnSpc>
                <a:spcPts val="4501"/>
              </a:lnSpc>
              <a:buFont typeface="Arial"/>
              <a:buChar char="•"/>
            </a:pPr>
            <a:r>
              <a:rPr lang="en-US" sz="3215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Fragmentos de código HTML, CSS y JavaScript (mostrar el menú, sección Hero, productos destacados y formulario de contacto).</a:t>
            </a:r>
          </a:p>
          <a:p>
            <a:pPr marL="694119" lvl="1" indent="-347060" algn="l">
              <a:lnSpc>
                <a:spcPts val="4501"/>
              </a:lnSpc>
              <a:buFont typeface="Arial"/>
              <a:buChar char="•"/>
            </a:pPr>
            <a:r>
              <a:rPr lang="en-US" sz="3215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Capturas de pantalla reales del proyecto:</a:t>
            </a:r>
          </a:p>
          <a:p>
            <a:pPr marL="694119" lvl="1" indent="-347060" algn="l">
              <a:lnSpc>
                <a:spcPts val="4501"/>
              </a:lnSpc>
              <a:buFont typeface="Arial"/>
              <a:buChar char="•"/>
            </a:pPr>
            <a:r>
              <a:rPr lang="en-US" sz="3215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Vista en PC, Tablet y Móvil</a:t>
            </a:r>
          </a:p>
          <a:p>
            <a:pPr marL="694119" lvl="1" indent="-347060" algn="l">
              <a:lnSpc>
                <a:spcPts val="4501"/>
              </a:lnSpc>
              <a:buFont typeface="Arial"/>
              <a:buChar char="•"/>
            </a:pPr>
            <a:r>
              <a:rPr lang="en-US" sz="3215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Ejemplo del Hero con video y hero con imagen</a:t>
            </a:r>
          </a:p>
          <a:p>
            <a:pPr marL="694119" lvl="1" indent="-347060" algn="l">
              <a:lnSpc>
                <a:spcPts val="4501"/>
              </a:lnSpc>
              <a:buFont typeface="Arial"/>
              <a:buChar char="•"/>
            </a:pPr>
            <a:r>
              <a:rPr lang="en-US" sz="3215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Sección de Productos Destacados</a:t>
            </a:r>
          </a:p>
          <a:p>
            <a:pPr marL="694119" lvl="1" indent="-347060" algn="l">
              <a:lnSpc>
                <a:spcPts val="4501"/>
              </a:lnSpc>
              <a:buFont typeface="Arial"/>
              <a:buChar char="•"/>
            </a:pPr>
            <a:r>
              <a:rPr lang="en-US" sz="3215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Formulario de Contacto y el footer </a:t>
            </a:r>
          </a:p>
          <a:p>
            <a:pPr algn="ctr">
              <a:lnSpc>
                <a:spcPts val="4221"/>
              </a:lnSpc>
            </a:pPr>
            <a:endParaRPr lang="en-US" sz="3215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E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263294" y="0"/>
            <a:ext cx="6024706" cy="10287000"/>
            <a:chOff x="0" y="0"/>
            <a:chExt cx="8032942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30774" t="21864" r="38718"/>
            <a:stretch>
              <a:fillRect/>
            </a:stretch>
          </p:blipFill>
          <p:spPr>
            <a:xfrm>
              <a:off x="0" y="0"/>
              <a:ext cx="8032942" cy="13716000"/>
            </a:xfrm>
            <a:prstGeom prst="rect">
              <a:avLst/>
            </a:prstGeom>
          </p:spPr>
        </p:pic>
      </p:grpSp>
      <p:sp>
        <p:nvSpPr>
          <p:cNvPr id="4" name="TextBox 4"/>
          <p:cNvSpPr txBox="1"/>
          <p:nvPr/>
        </p:nvSpPr>
        <p:spPr>
          <a:xfrm>
            <a:off x="1028700" y="1608625"/>
            <a:ext cx="9555390" cy="7528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662"/>
              </a:lnSpc>
            </a:pPr>
            <a:r>
              <a:rPr lang="en-US" sz="4200" b="1">
                <a:solidFill>
                  <a:srgbClr val="FFFFFF"/>
                </a:solidFill>
                <a:latin typeface="29LT Bukra Semi Wide Ultra-Bold"/>
                <a:ea typeface="29LT Bukra Semi Wide Ultra-Bold"/>
                <a:cs typeface="29LT Bukra Semi Wide Ultra-Bold"/>
                <a:sym typeface="29LT Bukra Semi Wide Ultra-Bold"/>
              </a:rPr>
              <a:t>Funcionalidad de los botones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89334" y="3338427"/>
            <a:ext cx="11770141" cy="50391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85538" lvl="1" indent="-392769" algn="l">
              <a:lnSpc>
                <a:spcPts val="5093"/>
              </a:lnSpc>
              <a:buFont typeface="Arial"/>
              <a:buChar char="•"/>
            </a:pPr>
            <a:r>
              <a:rPr lang="en-US" sz="3638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Botón "Inicio": Para volver a la página principal.</a:t>
            </a:r>
          </a:p>
          <a:p>
            <a:pPr marL="785538" lvl="1" indent="-392769" algn="l">
              <a:lnSpc>
                <a:spcPts val="5093"/>
              </a:lnSpc>
              <a:buFont typeface="Arial"/>
              <a:buChar char="•"/>
            </a:pPr>
            <a:r>
              <a:rPr lang="en-US" sz="3638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Botón "Bicicletas": Para ver los diferentes modelos de bicicletas.</a:t>
            </a:r>
          </a:p>
          <a:p>
            <a:pPr marL="785538" lvl="1" indent="-392769" algn="l">
              <a:lnSpc>
                <a:spcPts val="5093"/>
              </a:lnSpc>
              <a:buFont typeface="Arial"/>
              <a:buChar char="•"/>
            </a:pPr>
            <a:r>
              <a:rPr lang="en-US" sz="3638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Botón "Accesorios": Para explorar los complementos y piezas adicionales.</a:t>
            </a:r>
          </a:p>
          <a:p>
            <a:pPr marL="785538" lvl="1" indent="-392769" algn="l">
              <a:lnSpc>
                <a:spcPts val="5093"/>
              </a:lnSpc>
              <a:buFont typeface="Arial"/>
              <a:buChar char="•"/>
            </a:pPr>
            <a:r>
              <a:rPr lang="en-US" sz="3638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Botón "Contacto": Para comunicarse con la tienda o servicio.</a:t>
            </a:r>
          </a:p>
          <a:p>
            <a:pPr algn="ctr">
              <a:lnSpc>
                <a:spcPts val="4580"/>
              </a:lnSpc>
            </a:pPr>
            <a:endParaRPr lang="en-US" sz="3638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9B8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813776" y="3285878"/>
            <a:ext cx="10660449" cy="37781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210"/>
              </a:lnSpc>
            </a:pPr>
            <a:r>
              <a:rPr lang="en-US" sz="11901" b="1">
                <a:solidFill>
                  <a:srgbClr val="292929"/>
                </a:solidFill>
                <a:latin typeface="29LT Bukra Semi Wide Ultra-Bold"/>
                <a:ea typeface="29LT Bukra Semi Wide Ultra-Bold"/>
                <a:cs typeface="29LT Bukra Semi Wide Ultra-Bold"/>
                <a:sym typeface="29LT Bukra Semi Wide Ultra-Bold"/>
              </a:rPr>
              <a:t>MUCHAS GRACIAS</a:t>
            </a:r>
          </a:p>
        </p:txBody>
      </p:sp>
      <p:sp>
        <p:nvSpPr>
          <p:cNvPr id="3" name="Freeform 3"/>
          <p:cNvSpPr/>
          <p:nvPr/>
        </p:nvSpPr>
        <p:spPr>
          <a:xfrm>
            <a:off x="14951352" y="0"/>
            <a:ext cx="10271350" cy="10287000"/>
          </a:xfrm>
          <a:custGeom>
            <a:avLst/>
            <a:gdLst/>
            <a:ahLst/>
            <a:cxnLst/>
            <a:rect l="l" t="t" r="r" b="b"/>
            <a:pathLst>
              <a:path w="10271350" h="10287000">
                <a:moveTo>
                  <a:pt x="0" y="0"/>
                </a:moveTo>
                <a:lnTo>
                  <a:pt x="10271351" y="0"/>
                </a:lnTo>
                <a:lnTo>
                  <a:pt x="1027135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6597665" y="0"/>
            <a:ext cx="10271350" cy="10287000"/>
          </a:xfrm>
          <a:custGeom>
            <a:avLst/>
            <a:gdLst/>
            <a:ahLst/>
            <a:cxnLst/>
            <a:rect l="l" t="t" r="r" b="b"/>
            <a:pathLst>
              <a:path w="10271350" h="10287000">
                <a:moveTo>
                  <a:pt x="0" y="0"/>
                </a:moveTo>
                <a:lnTo>
                  <a:pt x="10271350" y="0"/>
                </a:lnTo>
                <a:lnTo>
                  <a:pt x="1027135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427</Words>
  <Application>Microsoft Office PowerPoint</Application>
  <PresentationFormat>Personalizado</PresentationFormat>
  <Paragraphs>57</Paragraphs>
  <Slides>9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9</vt:i4>
      </vt:variant>
    </vt:vector>
  </HeadingPairs>
  <TitlesOfParts>
    <vt:vector size="15" baseType="lpstr">
      <vt:lpstr>Open Sans</vt:lpstr>
      <vt:lpstr>Calibri</vt:lpstr>
      <vt:lpstr>29LT Bukra Semi Wide Ultra-Bold</vt:lpstr>
      <vt:lpstr>Codec Pro Ultra-Bold</vt:lpstr>
      <vt:lpstr>Arial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sobre Ciclismo y Vida Sustentable Minimalista Verde Blanco</dc:title>
  <dc:creator>Reny Maria Saviñon Rosado</dc:creator>
  <cp:lastModifiedBy>DELL</cp:lastModifiedBy>
  <cp:revision>2</cp:revision>
  <dcterms:created xsi:type="dcterms:W3CDTF">2006-08-16T00:00:00Z</dcterms:created>
  <dcterms:modified xsi:type="dcterms:W3CDTF">2025-03-30T00:52:41Z</dcterms:modified>
  <dc:identifier>DAGjGwtHMLc</dc:identifier>
</cp:coreProperties>
</file>